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6858000" cx="12192000"/>
  <p:notesSz cx="6858000" cy="9144000"/>
  <p:embeddedFontLst>
    <p:embeddedFont>
      <p:font typeface="Helvetica Neue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C9F2647-AA7C-4712-98E9-01D3DBD3556D}">
  <a:tblStyle styleId="{3C9F2647-AA7C-4712-98E9-01D3DBD3556D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7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HelveticaNeue-regular.fntdata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HelveticaNeue-italic.fntdata"/><Relationship Id="rId25" Type="http://schemas.openxmlformats.org/officeDocument/2006/relationships/font" Target="fonts/HelveticaNeue-bold.fntdata"/><Relationship Id="rId27" Type="http://schemas.openxmlformats.org/officeDocument/2006/relationships/font" Target="fonts/HelveticaNeue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de-D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8312ba01e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128312ba01e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/>
          <p:nvPr>
            <p:ph idx="2" type="pic"/>
          </p:nvPr>
        </p:nvSpPr>
        <p:spPr>
          <a:xfrm>
            <a:off x="0" y="1089025"/>
            <a:ext cx="12192000" cy="2879725"/>
          </a:xfrm>
          <a:prstGeom prst="rect">
            <a:avLst/>
          </a:prstGeom>
          <a:noFill/>
          <a:ln>
            <a:noFill/>
          </a:ln>
        </p:spPr>
      </p:sp>
      <p:sp>
        <p:nvSpPr>
          <p:cNvPr id="18" name="Google Shape;18;p2"/>
          <p:cNvSpPr txBox="1"/>
          <p:nvPr>
            <p:ph type="ctrTitle"/>
          </p:nvPr>
        </p:nvSpPr>
        <p:spPr>
          <a:xfrm>
            <a:off x="695327" y="3968749"/>
            <a:ext cx="7961656" cy="119841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695326" y="5202085"/>
            <a:ext cx="7961658" cy="9272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2"/>
          <p:cNvSpPr/>
          <p:nvPr/>
        </p:nvSpPr>
        <p:spPr>
          <a:xfrm>
            <a:off x="0" y="3968750"/>
            <a:ext cx="12192000" cy="138029"/>
          </a:xfrm>
          <a:prstGeom prst="rect">
            <a:avLst/>
          </a:prstGeom>
          <a:solidFill>
            <a:srgbClr val="3183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>
            <p:ph idx="3" type="pic"/>
          </p:nvPr>
        </p:nvSpPr>
        <p:spPr>
          <a:xfrm>
            <a:off x="3283725" y="370174"/>
            <a:ext cx="2588400" cy="504000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2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/>
          <p:nvPr>
            <p:ph idx="4" type="pic"/>
          </p:nvPr>
        </p:nvSpPr>
        <p:spPr>
          <a:xfrm>
            <a:off x="695325" y="370174"/>
            <a:ext cx="2588400" cy="504000"/>
          </a:xfrm>
          <a:prstGeom prst="rect">
            <a:avLst/>
          </a:prstGeom>
          <a:noFill/>
          <a:ln>
            <a:noFill/>
          </a:ln>
        </p:spPr>
      </p:sp>
      <p:sp>
        <p:nvSpPr>
          <p:cNvPr id="24" name="Google Shape;24;p2"/>
          <p:cNvSpPr/>
          <p:nvPr>
            <p:ph idx="5" type="pic"/>
          </p:nvPr>
        </p:nvSpPr>
        <p:spPr>
          <a:xfrm>
            <a:off x="5881413" y="370174"/>
            <a:ext cx="2588400" cy="504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438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92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enutzerdefiniertes Layout">
  <p:cSld name="Benutzerdefiniertes Layou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695326" y="136525"/>
            <a:ext cx="7956548" cy="95250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85" name="Google Shape;85;p11"/>
          <p:cNvSpPr txBox="1"/>
          <p:nvPr>
            <p:ph idx="1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ff-screen">
  <p:cSld name="Title off-scree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/>
          <p:nvPr>
            <p:ph type="title"/>
          </p:nvPr>
        </p:nvSpPr>
        <p:spPr>
          <a:xfrm>
            <a:off x="695325" y="-422031"/>
            <a:ext cx="10801349" cy="39970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2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90" name="Google Shape;90;p12"/>
          <p:cNvSpPr txBox="1"/>
          <p:nvPr>
            <p:ph idx="1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" type="body"/>
          </p:nvPr>
        </p:nvSpPr>
        <p:spPr>
          <a:xfrm>
            <a:off x="695324" y="1592264"/>
            <a:ext cx="7956550" cy="45370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427BF5"/>
              </a:buClr>
              <a:buSzPts val="2400"/>
              <a:buChar char="▪"/>
              <a:defRPr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20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1800"/>
              <a:buChar char="▪"/>
              <a:defRPr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1600"/>
              <a:buChar char="▪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16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b="1" i="0" sz="2000">
                <a:solidFill>
                  <a:srgbClr val="3183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4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b="0" i="0" sz="12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/>
          <p:nvPr>
            <p:ph type="title"/>
          </p:nvPr>
        </p:nvSpPr>
        <p:spPr>
          <a:xfrm>
            <a:off x="695326" y="1089026"/>
            <a:ext cx="7956550" cy="287972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" type="body"/>
          </p:nvPr>
        </p:nvSpPr>
        <p:spPr>
          <a:xfrm>
            <a:off x="695326" y="4089747"/>
            <a:ext cx="7956550" cy="2039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2" type="body"/>
          </p:nvPr>
        </p:nvSpPr>
        <p:spPr>
          <a:xfrm>
            <a:off x="695326" y="6356350"/>
            <a:ext cx="69913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idx="1" type="body"/>
          </p:nvPr>
        </p:nvSpPr>
        <p:spPr>
          <a:xfrm>
            <a:off x="695325" y="1592264"/>
            <a:ext cx="3806041" cy="45370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2" type="body"/>
          </p:nvPr>
        </p:nvSpPr>
        <p:spPr>
          <a:xfrm>
            <a:off x="4590052" y="1592265"/>
            <a:ext cx="4061823" cy="45370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427BF5"/>
              </a:buClr>
              <a:buSzPts val="2400"/>
              <a:buChar char="▪"/>
              <a:defRPr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20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1800"/>
              <a:buChar char="▪"/>
              <a:defRPr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1600"/>
              <a:buChar char="▪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16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44" name="Google Shape;44;p5"/>
          <p:cNvSpPr txBox="1"/>
          <p:nvPr>
            <p:ph type="title"/>
          </p:nvPr>
        </p:nvSpPr>
        <p:spPr>
          <a:xfrm>
            <a:off x="695326" y="115888"/>
            <a:ext cx="7956549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4" type="body"/>
          </p:nvPr>
        </p:nvSpPr>
        <p:spPr>
          <a:xfrm>
            <a:off x="695326" y="1089025"/>
            <a:ext cx="7956550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b="1" i="0" sz="2000">
                <a:solidFill>
                  <a:srgbClr val="3183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4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b="0" i="0" sz="12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title"/>
          </p:nvPr>
        </p:nvSpPr>
        <p:spPr>
          <a:xfrm>
            <a:off x="695326" y="115888"/>
            <a:ext cx="7956549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695326" y="1268412"/>
            <a:ext cx="7956549" cy="48609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427BF5"/>
              </a:buClr>
              <a:buSzPts val="2400"/>
              <a:buChar char="▪"/>
              <a:defRPr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20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1800"/>
              <a:buChar char="▪"/>
              <a:defRPr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1600"/>
              <a:buChar char="▪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27BF5"/>
              </a:buClr>
              <a:buSzPts val="16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2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and Content">
  <p:cSld name="3_Title and Conte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type="title"/>
          </p:nvPr>
        </p:nvSpPr>
        <p:spPr>
          <a:xfrm>
            <a:off x="695327" y="115888"/>
            <a:ext cx="10801348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57" name="Google Shape;57;p7"/>
          <p:cNvSpPr txBox="1"/>
          <p:nvPr>
            <p:ph idx="2" type="body"/>
          </p:nvPr>
        </p:nvSpPr>
        <p:spPr>
          <a:xfrm>
            <a:off x="695326" y="1089025"/>
            <a:ext cx="10801347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b="1" i="0" sz="2000">
                <a:solidFill>
                  <a:srgbClr val="3183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4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b="0" i="0" sz="12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7"/>
          <p:cNvSpPr txBox="1"/>
          <p:nvPr/>
        </p:nvSpPr>
        <p:spPr>
          <a:xfrm>
            <a:off x="695327" y="115888"/>
            <a:ext cx="7956548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de-DE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Click to edit Master title style</a:t>
            </a:r>
            <a:endParaRPr/>
          </a:p>
        </p:txBody>
      </p:sp>
      <p:sp>
        <p:nvSpPr>
          <p:cNvPr id="59" name="Google Shape;59;p7"/>
          <p:cNvSpPr txBox="1"/>
          <p:nvPr>
            <p:ph idx="3" type="body"/>
          </p:nvPr>
        </p:nvSpPr>
        <p:spPr>
          <a:xfrm>
            <a:off x="695324" y="1592264"/>
            <a:ext cx="10801347" cy="45370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1_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63" name="Google Shape;63;p8"/>
          <p:cNvSpPr txBox="1"/>
          <p:nvPr>
            <p:ph idx="1" type="body"/>
          </p:nvPr>
        </p:nvSpPr>
        <p:spPr>
          <a:xfrm>
            <a:off x="695325" y="6356350"/>
            <a:ext cx="69913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8"/>
          <p:cNvSpPr/>
          <p:nvPr>
            <p:ph idx="2" type="pic"/>
          </p:nvPr>
        </p:nvSpPr>
        <p:spPr>
          <a:xfrm>
            <a:off x="0" y="0"/>
            <a:ext cx="12192000" cy="6237288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8"/>
          <p:cNvSpPr txBox="1"/>
          <p:nvPr>
            <p:ph idx="3" type="body"/>
          </p:nvPr>
        </p:nvSpPr>
        <p:spPr>
          <a:xfrm>
            <a:off x="695324" y="430236"/>
            <a:ext cx="7956549" cy="6587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695325" y="6356350"/>
            <a:ext cx="69913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9"/>
          <p:cNvSpPr/>
          <p:nvPr>
            <p:ph idx="2" type="pic"/>
          </p:nvPr>
        </p:nvSpPr>
        <p:spPr>
          <a:xfrm>
            <a:off x="0" y="0"/>
            <a:ext cx="12192000" cy="6237288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9"/>
          <p:cNvSpPr txBox="1"/>
          <p:nvPr>
            <p:ph idx="3" type="body"/>
          </p:nvPr>
        </p:nvSpPr>
        <p:spPr>
          <a:xfrm>
            <a:off x="695324" y="5448563"/>
            <a:ext cx="7971597" cy="65878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>
            <p:ph idx="2" type="pic"/>
          </p:nvPr>
        </p:nvSpPr>
        <p:spPr>
          <a:xfrm>
            <a:off x="0" y="1"/>
            <a:ext cx="3000786" cy="6233756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0"/>
          <p:cNvSpPr/>
          <p:nvPr/>
        </p:nvSpPr>
        <p:spPr>
          <a:xfrm rot="5400000">
            <a:off x="-370283" y="3371399"/>
            <a:ext cx="6858000" cy="115200"/>
          </a:xfrm>
          <a:prstGeom prst="rect">
            <a:avLst/>
          </a:prstGeom>
          <a:solidFill>
            <a:srgbClr val="3183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0"/>
          <p:cNvSpPr txBox="1"/>
          <p:nvPr>
            <p:ph type="title"/>
          </p:nvPr>
        </p:nvSpPr>
        <p:spPr>
          <a:xfrm>
            <a:off x="3240157" y="390116"/>
            <a:ext cx="5411718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3240157" y="1617254"/>
            <a:ext cx="5411718" cy="44924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3" type="body"/>
          </p:nvPr>
        </p:nvSpPr>
        <p:spPr>
          <a:xfrm>
            <a:off x="3240157" y="1114015"/>
            <a:ext cx="541171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 b="1" i="0" sz="2000">
                <a:solidFill>
                  <a:srgbClr val="3183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4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b="0" i="0" sz="12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80" name="Google Shape;80;p10"/>
          <p:cNvSpPr txBox="1"/>
          <p:nvPr>
            <p:ph idx="4" type="body"/>
          </p:nvPr>
        </p:nvSpPr>
        <p:spPr>
          <a:xfrm>
            <a:off x="695325" y="6356350"/>
            <a:ext cx="69913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6237963"/>
            <a:ext cx="8651874" cy="620037"/>
          </a:xfrm>
          <a:prstGeom prst="rect">
            <a:avLst/>
          </a:prstGeom>
          <a:solidFill>
            <a:srgbClr val="3183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8668084" y="6237963"/>
            <a:ext cx="3523915" cy="620037"/>
          </a:xfrm>
          <a:prstGeom prst="rect">
            <a:avLst/>
          </a:prstGeom>
          <a:solidFill>
            <a:srgbClr val="3183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695326" y="1592263"/>
            <a:ext cx="7956550" cy="4537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183FF"/>
              </a:buClr>
              <a:buSzPts val="2400"/>
              <a:buFont typeface="Noto Sans Symbols"/>
              <a:buChar char="▪"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183FF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183FF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183FF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183FF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type="title"/>
          </p:nvPr>
        </p:nvSpPr>
        <p:spPr>
          <a:xfrm>
            <a:off x="695325" y="136525"/>
            <a:ext cx="7956549" cy="95250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38">
          <p15:clr>
            <a:srgbClr val="F26B43"/>
          </p15:clr>
        </p15:guide>
        <p15:guide id="2" pos="7582">
          <p15:clr>
            <a:srgbClr val="F26B43"/>
          </p15:clr>
        </p15:guide>
        <p15:guide id="3" pos="2933">
          <p15:clr>
            <a:srgbClr val="F26B43"/>
          </p15:clr>
        </p15:guide>
        <p15:guide id="4" pos="5450">
          <p15:clr>
            <a:srgbClr val="F26B43"/>
          </p15:clr>
        </p15:guide>
        <p15:guide id="5" orient="horz" pos="2500">
          <p15:clr>
            <a:srgbClr val="F26B43"/>
          </p15:clr>
        </p15:guide>
        <p15:guide id="6" orient="horz" pos="3929">
          <p15:clr>
            <a:srgbClr val="F26B43"/>
          </p15:clr>
        </p15:guide>
        <p15:guide id="7" orient="horz" pos="3997">
          <p15:clr>
            <a:srgbClr val="F26B43"/>
          </p15:clr>
        </p15:guide>
        <p15:guide id="8" orient="horz" pos="73">
          <p15:clr>
            <a:srgbClr val="F26B43"/>
          </p15:clr>
        </p15:guide>
        <p15:guide id="9" orient="horz" pos="686">
          <p15:clr>
            <a:srgbClr val="F26B43"/>
          </p15:clr>
        </p15:guide>
        <p15:guide id="10" orient="horz" pos="1003">
          <p15:clr>
            <a:srgbClr val="F26B43"/>
          </p15:clr>
        </p15:guide>
        <p15:guide id="11" pos="7242">
          <p15:clr>
            <a:srgbClr val="F26B43"/>
          </p15:clr>
        </p15:guide>
        <p15:guide id="12" orient="horz" pos="799">
          <p15:clr>
            <a:srgbClr val="F26B43"/>
          </p15:clr>
        </p15:guide>
        <p15:guide id="13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sven-mayer.com/pml/index.html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HP Screengrab" id="96" name="Google Shape;96;p1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648" l="0" r="0" t="48392"/>
          <a:stretch/>
        </p:blipFill>
        <p:spPr>
          <a:xfrm>
            <a:off x="0" y="1089025"/>
            <a:ext cx="12192000" cy="28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/>
          <p:nvPr>
            <p:ph type="ctrTitle"/>
          </p:nvPr>
        </p:nvSpPr>
        <p:spPr>
          <a:xfrm>
            <a:off x="695327" y="3968749"/>
            <a:ext cx="7961656" cy="119841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Inteligência Artificial: do Zero ao Infinito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695326" y="5202085"/>
            <a:ext cx="7961658" cy="9272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/>
              <a:t>Supervised Learning</a:t>
            </a:r>
            <a:endParaRPr/>
          </a:p>
        </p:txBody>
      </p:sp>
      <p:sp>
        <p:nvSpPr>
          <p:cNvPr id="99" name="Google Shape;99;p13"/>
          <p:cNvSpPr/>
          <p:nvPr>
            <p:ph idx="3" type="pic"/>
          </p:nvPr>
        </p:nvSpPr>
        <p:spPr>
          <a:xfrm>
            <a:off x="3283725" y="370174"/>
            <a:ext cx="2588400" cy="504000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3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101" name="Google Shape;101;p13"/>
          <p:cNvSpPr/>
          <p:nvPr>
            <p:ph idx="4" type="pic"/>
          </p:nvPr>
        </p:nvSpPr>
        <p:spPr>
          <a:xfrm>
            <a:off x="695325" y="370174"/>
            <a:ext cx="2588400" cy="5040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13"/>
          <p:cNvSpPr/>
          <p:nvPr>
            <p:ph idx="5" type="pic"/>
          </p:nvPr>
        </p:nvSpPr>
        <p:spPr>
          <a:xfrm>
            <a:off x="5881413" y="370174"/>
            <a:ext cx="2588400" cy="504000"/>
          </a:xfrm>
          <a:prstGeom prst="rect">
            <a:avLst/>
          </a:prstGeom>
          <a:noFill/>
          <a:ln>
            <a:noFill/>
          </a:ln>
        </p:spPr>
      </p:sp>
      <p:pic>
        <p:nvPicPr>
          <p:cNvPr id="103" name="Google Shape;103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5327" y="6343404"/>
            <a:ext cx="1160554" cy="406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Regressão</a:t>
            </a:r>
            <a:endParaRPr/>
          </a:p>
        </p:txBody>
      </p:sp>
      <p:sp>
        <p:nvSpPr>
          <p:cNvPr id="202" name="Google Shape;202;p22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03" name="Google Shape;203;p22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04" name="Google Shape;204;p22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205" name="Google Shape;205;p22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2682885" y="2062162"/>
            <a:ext cx="2750112" cy="91352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9586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de-DE" sz="1800" u="none" cap="none" strike="noStrik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2682885" y="3713394"/>
            <a:ext cx="2124749" cy="91352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9586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949159" y="1867395"/>
            <a:ext cx="169790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Classification</a:t>
            </a: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883399" y="3516720"/>
            <a:ext cx="148309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Regression</a:t>
            </a: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4191000" y="4782647"/>
            <a:ext cx="288324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a likelihood of 90% is this email good.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Regressão</a:t>
            </a:r>
            <a:endParaRPr/>
          </a:p>
        </p:txBody>
      </p:sp>
      <p:sp>
        <p:nvSpPr>
          <p:cNvPr id="216" name="Google Shape;216;p23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17" name="Google Shape;217;p23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18" name="Google Shape;218;p23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219" name="Google Shape;219;p23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220" name="Google Shape;22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4367" y="1538439"/>
            <a:ext cx="6250260" cy="4590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4367" y="1538439"/>
            <a:ext cx="6562410" cy="459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4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Regressão</a:t>
            </a:r>
            <a:endParaRPr/>
          </a:p>
        </p:txBody>
      </p:sp>
      <p:sp>
        <p:nvSpPr>
          <p:cNvPr id="227" name="Google Shape;227;p24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/>
              <a:t>Linear Support Vector Regression (SVR)</a:t>
            </a:r>
            <a:endParaRPr/>
          </a:p>
        </p:txBody>
      </p:sp>
      <p:sp>
        <p:nvSpPr>
          <p:cNvPr id="228" name="Google Shape;228;p24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29" name="Google Shape;229;p24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230" name="Google Shape;230;p24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4367" y="1538439"/>
            <a:ext cx="6562409" cy="459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5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Regressão</a:t>
            </a:r>
            <a:endParaRPr/>
          </a:p>
        </p:txBody>
      </p:sp>
      <p:sp>
        <p:nvSpPr>
          <p:cNvPr id="237" name="Google Shape;237;p25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/>
              <a:t>Linear Support Vector Regression (SVR)</a:t>
            </a:r>
            <a:endParaRPr/>
          </a:p>
        </p:txBody>
      </p:sp>
      <p:sp>
        <p:nvSpPr>
          <p:cNvPr id="238" name="Google Shape;238;p25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39" name="Google Shape;239;p25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240" name="Google Shape;240;p25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4366" y="1538439"/>
            <a:ext cx="6562410" cy="459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6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Regressão</a:t>
            </a:r>
            <a:endParaRPr/>
          </a:p>
        </p:txBody>
      </p:sp>
      <p:sp>
        <p:nvSpPr>
          <p:cNvPr id="247" name="Google Shape;247;p26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/>
              <a:t>RBF Support Vector Regression (SVR)</a:t>
            </a:r>
            <a:endParaRPr/>
          </a:p>
        </p:txBody>
      </p:sp>
      <p:sp>
        <p:nvSpPr>
          <p:cNvPr id="248" name="Google Shape;248;p26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49" name="Google Shape;249;p26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250" name="Google Shape;250;p26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7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Conclusão</a:t>
            </a:r>
            <a:endParaRPr/>
          </a:p>
        </p:txBody>
      </p:sp>
      <p:sp>
        <p:nvSpPr>
          <p:cNvPr id="256" name="Google Shape;256;p27"/>
          <p:cNvSpPr txBox="1"/>
          <p:nvPr>
            <p:ph idx="1" type="body"/>
          </p:nvPr>
        </p:nvSpPr>
        <p:spPr>
          <a:xfrm>
            <a:off x="695324" y="1592264"/>
            <a:ext cx="7956550" cy="45370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BF5"/>
              </a:buClr>
              <a:buSzPts val="2400"/>
              <a:buChar char="▪"/>
            </a:pPr>
            <a:r>
              <a:rPr lang="de-DE"/>
              <a:t>Classificação</a:t>
            </a:r>
            <a:endParaRPr/>
          </a:p>
          <a:p>
            <a:pPr indent="-180975" lvl="1" marL="538162" rtl="0" algn="l">
              <a:spcBef>
                <a:spcPts val="1100"/>
              </a:spcBef>
              <a:spcAft>
                <a:spcPts val="0"/>
              </a:spcAft>
              <a:buSzPts val="2000"/>
              <a:buChar char="▪"/>
            </a:pPr>
            <a:r>
              <a:rPr lang="de-DE"/>
              <a:t>Dados rotulados (para cada entrada um rótulo ) </a:t>
            </a:r>
            <a:endParaRPr/>
          </a:p>
          <a:p>
            <a:pPr indent="-180975" lvl="1" marL="538163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000"/>
              <a:buChar char="▪"/>
            </a:pPr>
            <a:r>
              <a:rPr lang="de-DE"/>
              <a:t>O rótulo pertence à uma classe (ex., dog, </a:t>
            </a:r>
            <a:r>
              <a:rPr lang="de-DE"/>
              <a:t>[grey, dog]</a:t>
            </a:r>
            <a:r>
              <a:rPr lang="de-DE"/>
              <a:t>)</a:t>
            </a:r>
            <a:endParaRPr/>
          </a:p>
          <a:p>
            <a:pPr indent="-285750" lvl="0" marL="28575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427BF5"/>
              </a:buClr>
              <a:buSzPts val="2400"/>
              <a:buChar char="▪"/>
            </a:pPr>
            <a:r>
              <a:rPr lang="de-DE"/>
              <a:t>Regressão</a:t>
            </a:r>
            <a:endParaRPr/>
          </a:p>
          <a:p>
            <a:pPr indent="-180975" lvl="1" marL="538162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000"/>
              <a:buChar char="▪"/>
            </a:pPr>
            <a:r>
              <a:rPr lang="de-DE"/>
              <a:t>Dados rotulados </a:t>
            </a:r>
            <a:r>
              <a:rPr lang="de-DE"/>
              <a:t>(para cada entrada um rótulo ) </a:t>
            </a:r>
            <a:endParaRPr/>
          </a:p>
          <a:p>
            <a:pPr indent="-180975" lvl="1" marL="538163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000"/>
              <a:buChar char="▪"/>
            </a:pPr>
            <a:r>
              <a:rPr lang="de-DE"/>
              <a:t>Os rótulos são valores </a:t>
            </a:r>
            <a:r>
              <a:rPr lang="de-DE"/>
              <a:t>continuos</a:t>
            </a:r>
            <a:r>
              <a:rPr lang="de-DE"/>
              <a:t> (ex., 3.4, [4.5, -17.1])</a:t>
            </a:r>
            <a:endParaRPr/>
          </a:p>
        </p:txBody>
      </p:sp>
      <p:sp>
        <p:nvSpPr>
          <p:cNvPr id="257" name="Google Shape;257;p27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/>
              <a:t>Supervised Learning</a:t>
            </a:r>
            <a:endParaRPr/>
          </a:p>
        </p:txBody>
      </p:sp>
      <p:sp>
        <p:nvSpPr>
          <p:cNvPr id="258" name="Google Shape;258;p27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59" name="Google Shape;259;p27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260" name="Google Shape;260;p27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8"/>
          <p:cNvSpPr txBox="1"/>
          <p:nvPr>
            <p:ph type="title"/>
          </p:nvPr>
        </p:nvSpPr>
        <p:spPr>
          <a:xfrm>
            <a:off x="695326" y="115888"/>
            <a:ext cx="7956600" cy="973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Referências</a:t>
            </a:r>
            <a:endParaRPr/>
          </a:p>
        </p:txBody>
      </p:sp>
      <p:sp>
        <p:nvSpPr>
          <p:cNvPr id="266" name="Google Shape;266;p28"/>
          <p:cNvSpPr txBox="1"/>
          <p:nvPr>
            <p:ph idx="1" type="body"/>
          </p:nvPr>
        </p:nvSpPr>
        <p:spPr>
          <a:xfrm>
            <a:off x="695324" y="1592264"/>
            <a:ext cx="7956600" cy="45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BF5"/>
              </a:buClr>
              <a:buSzPts val="2400"/>
              <a:buChar char="▪"/>
            </a:pPr>
            <a:r>
              <a:rPr lang="de-DE"/>
              <a:t>Página Pessoal: Sven Mayer</a:t>
            </a:r>
            <a:endParaRPr/>
          </a:p>
          <a:p>
            <a:pPr indent="-180975" lvl="1" marL="538162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000"/>
              <a:buChar char="▪"/>
            </a:pPr>
            <a:r>
              <a:rPr lang="de-DE" u="sng">
                <a:solidFill>
                  <a:schemeClr val="hlink"/>
                </a:solidFill>
                <a:hlinkClick r:id="rId3"/>
              </a:rPr>
              <a:t>https://sven-mayer.com/pml/index.html</a:t>
            </a:r>
            <a:endParaRPr/>
          </a:p>
          <a:p>
            <a:pPr indent="0" lvl="0" marL="28575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8"/>
          <p:cNvSpPr txBox="1"/>
          <p:nvPr>
            <p:ph idx="2" type="body"/>
          </p:nvPr>
        </p:nvSpPr>
        <p:spPr>
          <a:xfrm>
            <a:off x="695326" y="1089025"/>
            <a:ext cx="79566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/>
              <a:t>Unsupervised Learning</a:t>
            </a:r>
            <a:endParaRPr/>
          </a:p>
        </p:txBody>
      </p:sp>
      <p:sp>
        <p:nvSpPr>
          <p:cNvPr id="268" name="Google Shape;268;p28"/>
          <p:cNvSpPr txBox="1"/>
          <p:nvPr>
            <p:ph idx="3" type="body"/>
          </p:nvPr>
        </p:nvSpPr>
        <p:spPr>
          <a:xfrm>
            <a:off x="695325" y="6356350"/>
            <a:ext cx="6991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69" name="Google Shape;269;p28"/>
          <p:cNvSpPr txBox="1"/>
          <p:nvPr>
            <p:ph idx="11" type="ftr"/>
          </p:nvPr>
        </p:nvSpPr>
        <p:spPr>
          <a:xfrm>
            <a:off x="8791074" y="6352598"/>
            <a:ext cx="3245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270" name="Google Shape;270;p28"/>
          <p:cNvSpPr txBox="1"/>
          <p:nvPr>
            <p:ph idx="12" type="sldNum"/>
          </p:nvPr>
        </p:nvSpPr>
        <p:spPr>
          <a:xfrm>
            <a:off x="7686675" y="6359905"/>
            <a:ext cx="783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License</a:t>
            </a:r>
            <a:endParaRPr/>
          </a:p>
        </p:txBody>
      </p:sp>
      <p:sp>
        <p:nvSpPr>
          <p:cNvPr id="277" name="Google Shape;277;p29"/>
          <p:cNvSpPr txBox="1"/>
          <p:nvPr>
            <p:ph idx="1" type="body"/>
          </p:nvPr>
        </p:nvSpPr>
        <p:spPr>
          <a:xfrm>
            <a:off x="695324" y="1592264"/>
            <a:ext cx="7956550" cy="45370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 sz="2400"/>
              <a:t>This file is licensed under the Creative Commons Attribution-Share Alike 4.0 (CC BY-SA) license: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SzPts val="2400"/>
              <a:buNone/>
            </a:pPr>
            <a:r>
              <a:rPr lang="de-DE" sz="2400"/>
              <a:t>https://creativecommons.org/licenses/by-sa/4.0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SzPts val="2400"/>
              <a:buNone/>
            </a:pPr>
            <a:r>
              <a:rPr lang="de-DE" sz="2400"/>
              <a:t>Attribution: Sven Mayer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78" name="Google Shape;278;p29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79" name="Google Shape;279;p29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pic>
        <p:nvPicPr>
          <p:cNvPr descr="https://upload.wikimedia.org/wikipedia/commons/thumb/5/57/CC-BY-SA_icon_white.svg/800px-CC-BY-SA_icon_white.svg.png" id="280" name="Google Shape;2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5328" y="6299798"/>
            <a:ext cx="1399149" cy="49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Estratégias de Aprendizado</a:t>
            </a:r>
            <a:endParaRPr/>
          </a:p>
        </p:txBody>
      </p:sp>
      <p:sp>
        <p:nvSpPr>
          <p:cNvPr id="109" name="Google Shape;109;p14"/>
          <p:cNvSpPr txBox="1"/>
          <p:nvPr>
            <p:ph idx="1" type="body"/>
          </p:nvPr>
        </p:nvSpPr>
        <p:spPr>
          <a:xfrm>
            <a:off x="695324" y="1592264"/>
            <a:ext cx="7956550" cy="45370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33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BF5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10" name="Google Shape;110;p14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11" name="Google Shape;111;p14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12" name="Google Shape;112;p14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113" name="Google Shape;113;p14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graphicFrame>
        <p:nvGraphicFramePr>
          <p:cNvPr id="114" name="Google Shape;114;p14"/>
          <p:cNvGraphicFramePr/>
          <p:nvPr/>
        </p:nvGraphicFramePr>
        <p:xfrm>
          <a:off x="695326" y="251494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{3C9F2647-AA7C-4712-98E9-01D3DBD3556D}</a:tableStyleId>
              </a:tblPr>
              <a:tblGrid>
                <a:gridCol w="1576150"/>
                <a:gridCol w="3193150"/>
                <a:gridCol w="3187250"/>
              </a:tblGrid>
              <a:tr h="824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183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 sz="1800" u="none" cap="none" strike="noStrike">
                          <a:solidFill>
                            <a:schemeClr val="lt1"/>
                          </a:solidFill>
                        </a:rPr>
                        <a:t>Supervised Learning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183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 sz="1800" u="none" cap="none" strike="noStrike">
                          <a:solidFill>
                            <a:schemeClr val="lt1"/>
                          </a:solidFill>
                        </a:rPr>
                        <a:t>Unsupervised Learning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183FF"/>
                    </a:solidFill>
                  </a:tcPr>
                </a:tc>
              </a:tr>
              <a:tr h="824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 sz="1800" u="none" cap="none" strike="noStrike">
                          <a:solidFill>
                            <a:schemeClr val="lt1"/>
                          </a:solidFill>
                        </a:rPr>
                        <a:t>Discrete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183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de-DE" sz="1600" u="none" cap="none" strike="noStrike"/>
                        <a:t>Classification or </a:t>
                      </a:r>
                      <a:br>
                        <a:rPr lang="de-DE" sz="1600" u="none" cap="none" strike="noStrike"/>
                      </a:br>
                      <a:r>
                        <a:rPr lang="de-DE" sz="1600" u="none" cap="none" strike="noStrike"/>
                        <a:t>Categorization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5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de-DE" sz="1600" u="none" cap="none" strike="noStrike"/>
                        <a:t>Clustering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5FF"/>
                    </a:solidFill>
                  </a:tcPr>
                </a:tc>
              </a:tr>
              <a:tr h="824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 sz="1800" u="none" cap="none" strike="noStrike">
                          <a:solidFill>
                            <a:schemeClr val="lt1"/>
                          </a:solidFill>
                        </a:rPr>
                        <a:t>Continuous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183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de-DE" sz="1600" u="none" cap="none" strike="noStrike"/>
                        <a:t>Regression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5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Noto Sans Symbols"/>
                        <a:buNone/>
                      </a:pPr>
                      <a:r>
                        <a:rPr lang="de-DE" sz="1600" u="none" cap="none" strike="noStrike"/>
                        <a:t>Dimensionality reduction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5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/>
          <p:nvPr>
            <p:ph type="title"/>
          </p:nvPr>
        </p:nvSpPr>
        <p:spPr>
          <a:xfrm>
            <a:off x="695326" y="1089026"/>
            <a:ext cx="7956550" cy="287972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de-DE"/>
              <a:t>Classificação</a:t>
            </a:r>
            <a:endParaRPr/>
          </a:p>
        </p:txBody>
      </p:sp>
      <p:sp>
        <p:nvSpPr>
          <p:cNvPr id="120" name="Google Shape;120;p15"/>
          <p:cNvSpPr txBox="1"/>
          <p:nvPr>
            <p:ph idx="1" type="body"/>
          </p:nvPr>
        </p:nvSpPr>
        <p:spPr>
          <a:xfrm>
            <a:off x="695326" y="4089747"/>
            <a:ext cx="7956550" cy="2039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/>
              <a:t>Supervised Learning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21" name="Google Shape;121;p15"/>
          <p:cNvSpPr txBox="1"/>
          <p:nvPr>
            <p:ph idx="2" type="body"/>
          </p:nvPr>
        </p:nvSpPr>
        <p:spPr>
          <a:xfrm>
            <a:off x="695326" y="6356350"/>
            <a:ext cx="69913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22" name="Google Shape;122;p15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123" name="Google Shape;123;p15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/>
          <p:nvPr>
            <p:ph idx="1" type="body"/>
          </p:nvPr>
        </p:nvSpPr>
        <p:spPr>
          <a:xfrm>
            <a:off x="695324" y="1592264"/>
            <a:ext cx="7956550" cy="45370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33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BF5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29" name="Google Shape;12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4367" y="1809338"/>
            <a:ext cx="6572308" cy="43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6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de-DE" sz="3600"/>
              <a:t>Classificação</a:t>
            </a:r>
            <a:endParaRPr/>
          </a:p>
        </p:txBody>
      </p:sp>
      <p:sp>
        <p:nvSpPr>
          <p:cNvPr id="131" name="Google Shape;131;p16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/>
              <a:t>Exemplo com SVM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32" name="Google Shape;132;p16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33" name="Google Shape;133;p16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134" name="Google Shape;134;p16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4367" y="1809338"/>
            <a:ext cx="6572308" cy="43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de-DE" sz="3600"/>
              <a:t>Classificação</a:t>
            </a:r>
            <a:endParaRPr/>
          </a:p>
        </p:txBody>
      </p:sp>
      <p:sp>
        <p:nvSpPr>
          <p:cNvPr id="141" name="Google Shape;141;p17"/>
          <p:cNvSpPr txBox="1"/>
          <p:nvPr>
            <p:ph idx="1" type="body"/>
          </p:nvPr>
        </p:nvSpPr>
        <p:spPr>
          <a:xfrm>
            <a:off x="695324" y="1592264"/>
            <a:ext cx="7956550" cy="45370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33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BF5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/>
              <a:t>Exemplo com SVM</a:t>
            </a:r>
            <a:endParaRPr/>
          </a:p>
        </p:txBody>
      </p:sp>
      <p:sp>
        <p:nvSpPr>
          <p:cNvPr id="143" name="Google Shape;143;p17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44" name="Google Shape;144;p17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145" name="Google Shape;145;p17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146" name="Google Shape;14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4367" y="1809338"/>
            <a:ext cx="6572308" cy="43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Supervised Learning</a:t>
            </a:r>
            <a:endParaRPr/>
          </a:p>
        </p:txBody>
      </p:sp>
      <p:sp>
        <p:nvSpPr>
          <p:cNvPr id="152" name="Google Shape;152;p18"/>
          <p:cNvSpPr txBox="1"/>
          <p:nvPr>
            <p:ph idx="1" type="body"/>
          </p:nvPr>
        </p:nvSpPr>
        <p:spPr>
          <a:xfrm>
            <a:off x="695324" y="1592264"/>
            <a:ext cx="7956550" cy="45370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33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BF5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/>
              <a:t>Classificação</a:t>
            </a:r>
            <a:endParaRPr/>
          </a:p>
        </p:txBody>
      </p:sp>
      <p:sp>
        <p:nvSpPr>
          <p:cNvPr id="154" name="Google Shape;154;p18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156" name="Google Shape;156;p18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57" name="Google Shape;157;p18"/>
          <p:cNvSpPr txBox="1"/>
          <p:nvPr/>
        </p:nvSpPr>
        <p:spPr>
          <a:xfrm>
            <a:off x="2077737" y="3266469"/>
            <a:ext cx="1485900" cy="461665"/>
          </a:xfrm>
          <a:prstGeom prst="rect">
            <a:avLst/>
          </a:prstGeom>
          <a:solidFill>
            <a:srgbClr val="3283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de-DE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Input</a:t>
            </a:r>
            <a:endParaRPr/>
          </a:p>
        </p:txBody>
      </p:sp>
      <p:sp>
        <p:nvSpPr>
          <p:cNvPr id="158" name="Google Shape;158;p18"/>
          <p:cNvSpPr txBox="1"/>
          <p:nvPr/>
        </p:nvSpPr>
        <p:spPr>
          <a:xfrm>
            <a:off x="6665610" y="3257219"/>
            <a:ext cx="1650487" cy="1207164"/>
          </a:xfrm>
          <a:prstGeom prst="rect">
            <a:avLst/>
          </a:prstGeom>
          <a:solidFill>
            <a:srgbClr val="3283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de-DE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Programm (Model)</a:t>
            </a:r>
            <a:endParaRPr/>
          </a:p>
        </p:txBody>
      </p:sp>
      <p:cxnSp>
        <p:nvCxnSpPr>
          <p:cNvPr id="159" name="Google Shape;159;p18"/>
          <p:cNvCxnSpPr>
            <a:stCxn id="157" idx="3"/>
          </p:cNvCxnSpPr>
          <p:nvPr/>
        </p:nvCxnSpPr>
        <p:spPr>
          <a:xfrm>
            <a:off x="3563637" y="3497302"/>
            <a:ext cx="409500" cy="0"/>
          </a:xfrm>
          <a:prstGeom prst="straightConnector1">
            <a:avLst/>
          </a:prstGeom>
          <a:noFill/>
          <a:ln cap="flat" cmpd="sng" w="76200">
            <a:solidFill>
              <a:srgbClr val="427BF5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60" name="Google Shape;160;p18"/>
          <p:cNvCxnSpPr>
            <a:endCxn id="158" idx="1"/>
          </p:cNvCxnSpPr>
          <p:nvPr/>
        </p:nvCxnSpPr>
        <p:spPr>
          <a:xfrm>
            <a:off x="6268710" y="3860801"/>
            <a:ext cx="396900" cy="0"/>
          </a:xfrm>
          <a:prstGeom prst="straightConnector1">
            <a:avLst/>
          </a:prstGeom>
          <a:noFill/>
          <a:ln cap="flat" cmpd="sng" w="76200">
            <a:solidFill>
              <a:srgbClr val="427BF5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61" name="Google Shape;161;p18"/>
          <p:cNvSpPr txBox="1"/>
          <p:nvPr/>
        </p:nvSpPr>
        <p:spPr>
          <a:xfrm>
            <a:off x="2077737" y="3962918"/>
            <a:ext cx="1485900" cy="461665"/>
          </a:xfrm>
          <a:prstGeom prst="rect">
            <a:avLst/>
          </a:prstGeom>
          <a:solidFill>
            <a:srgbClr val="3283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de-DE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Output</a:t>
            </a:r>
            <a:endParaRPr/>
          </a:p>
        </p:txBody>
      </p:sp>
      <p:cxnSp>
        <p:nvCxnSpPr>
          <p:cNvPr id="162" name="Google Shape;162;p18"/>
          <p:cNvCxnSpPr>
            <a:stCxn id="161" idx="3"/>
          </p:cNvCxnSpPr>
          <p:nvPr/>
        </p:nvCxnSpPr>
        <p:spPr>
          <a:xfrm flipH="1" rot="10800000">
            <a:off x="3563637" y="4189851"/>
            <a:ext cx="409500" cy="3900"/>
          </a:xfrm>
          <a:prstGeom prst="straightConnector1">
            <a:avLst/>
          </a:prstGeom>
          <a:noFill/>
          <a:ln cap="flat" cmpd="sng" w="76200">
            <a:solidFill>
              <a:srgbClr val="427BF5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63" name="Google Shape;163;p18"/>
          <p:cNvSpPr txBox="1"/>
          <p:nvPr/>
        </p:nvSpPr>
        <p:spPr>
          <a:xfrm>
            <a:off x="3973211" y="3212465"/>
            <a:ext cx="2295525" cy="1251918"/>
          </a:xfrm>
          <a:prstGeom prst="rect">
            <a:avLst/>
          </a:prstGeom>
          <a:solidFill>
            <a:srgbClr val="3283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de-DE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“Training”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de-DE" sz="3600"/>
              <a:t>Classificação</a:t>
            </a:r>
            <a:endParaRPr/>
          </a:p>
        </p:txBody>
      </p:sp>
      <p:sp>
        <p:nvSpPr>
          <p:cNvPr id="169" name="Google Shape;169;p19"/>
          <p:cNvSpPr txBox="1"/>
          <p:nvPr>
            <p:ph idx="1" type="body"/>
          </p:nvPr>
        </p:nvSpPr>
        <p:spPr>
          <a:xfrm>
            <a:off x="695324" y="1592264"/>
            <a:ext cx="7956550" cy="45370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33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BF5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70" name="Google Shape;170;p19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/>
              <a:t>Exemplo com SVM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71" name="Google Shape;171;p19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173" name="Google Shape;173;p19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download" id="174" name="Google Shape;174;p19"/>
          <p:cNvPicPr preferRelativeResize="0"/>
          <p:nvPr/>
        </p:nvPicPr>
        <p:blipFill rotWithShape="1">
          <a:blip r:embed="rId3">
            <a:alphaModFix/>
          </a:blip>
          <a:srcRect b="7337" l="0" r="0" t="7761"/>
          <a:stretch/>
        </p:blipFill>
        <p:spPr>
          <a:xfrm>
            <a:off x="1908067" y="1556073"/>
            <a:ext cx="5481274" cy="46536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695326" y="115888"/>
            <a:ext cx="7956547" cy="9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/>
              <a:t>Classificação</a:t>
            </a:r>
            <a:endParaRPr/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695324" y="1592264"/>
            <a:ext cx="7956550" cy="45370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3350" lvl="0" marL="2857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BF5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81" name="Google Shape;181;p20"/>
          <p:cNvSpPr txBox="1"/>
          <p:nvPr>
            <p:ph idx="2" type="body"/>
          </p:nvPr>
        </p:nvSpPr>
        <p:spPr>
          <a:xfrm>
            <a:off x="695326" y="1089025"/>
            <a:ext cx="7956548" cy="503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de-DE"/>
              <a:t>Exemplo com SVM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82" name="Google Shape;182;p20"/>
          <p:cNvSpPr txBox="1"/>
          <p:nvPr>
            <p:ph idx="3" type="body"/>
          </p:nvPr>
        </p:nvSpPr>
        <p:spPr>
          <a:xfrm>
            <a:off x="695325" y="6356350"/>
            <a:ext cx="6991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83" name="Google Shape;183;p20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184" name="Google Shape;184;p20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185" name="Google Shape;18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4367" y="1809338"/>
            <a:ext cx="6572308" cy="43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4367" y="1809338"/>
            <a:ext cx="6572308" cy="43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type="title"/>
          </p:nvPr>
        </p:nvSpPr>
        <p:spPr>
          <a:xfrm>
            <a:off x="695326" y="1089026"/>
            <a:ext cx="7956550" cy="287972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de-DE"/>
              <a:t>Regressão</a:t>
            </a:r>
            <a:endParaRPr/>
          </a:p>
        </p:txBody>
      </p:sp>
      <p:sp>
        <p:nvSpPr>
          <p:cNvPr id="192" name="Google Shape;192;p21"/>
          <p:cNvSpPr txBox="1"/>
          <p:nvPr>
            <p:ph idx="1" type="body"/>
          </p:nvPr>
        </p:nvSpPr>
        <p:spPr>
          <a:xfrm>
            <a:off x="695326" y="4089747"/>
            <a:ext cx="7956550" cy="2039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de-DE"/>
              <a:t>Supervised Learning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93" name="Google Shape;193;p21"/>
          <p:cNvSpPr txBox="1"/>
          <p:nvPr>
            <p:ph idx="2" type="body"/>
          </p:nvPr>
        </p:nvSpPr>
        <p:spPr>
          <a:xfrm>
            <a:off x="695326" y="6356350"/>
            <a:ext cx="699134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94" name="Google Shape;194;p21"/>
          <p:cNvSpPr txBox="1"/>
          <p:nvPr>
            <p:ph idx="11" type="ftr"/>
          </p:nvPr>
        </p:nvSpPr>
        <p:spPr>
          <a:xfrm>
            <a:off x="8791074" y="6352598"/>
            <a:ext cx="3245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-DE"/>
              <a:t>Fred Oliveira</a:t>
            </a:r>
            <a:endParaRPr/>
          </a:p>
        </p:txBody>
      </p:sp>
      <p:sp>
        <p:nvSpPr>
          <p:cNvPr id="195" name="Google Shape;195;p21"/>
          <p:cNvSpPr txBox="1"/>
          <p:nvPr>
            <p:ph idx="12" type="sldNum"/>
          </p:nvPr>
        </p:nvSpPr>
        <p:spPr>
          <a:xfrm>
            <a:off x="7686675" y="6359905"/>
            <a:ext cx="7831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27AF5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